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8" r:id="rId2"/>
    <p:sldId id="330" r:id="rId3"/>
    <p:sldId id="299" r:id="rId4"/>
    <p:sldId id="331" r:id="rId5"/>
    <p:sldId id="332" r:id="rId6"/>
    <p:sldId id="351" r:id="rId7"/>
    <p:sldId id="349" r:id="rId8"/>
    <p:sldId id="352" r:id="rId9"/>
    <p:sldId id="353" r:id="rId10"/>
    <p:sldId id="355" r:id="rId11"/>
    <p:sldId id="354" r:id="rId12"/>
    <p:sldId id="302" r:id="rId13"/>
    <p:sldId id="305" r:id="rId14"/>
    <p:sldId id="345" r:id="rId15"/>
    <p:sldId id="333" r:id="rId16"/>
    <p:sldId id="334" r:id="rId17"/>
    <p:sldId id="347" r:id="rId18"/>
    <p:sldId id="34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5817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4500570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Мулерова</a:t>
            </a:r>
            <a:r>
              <a:rPr lang="ru-RU" sz="2000" b="1" dirty="0" smtClean="0"/>
              <a:t> Ирина </a:t>
            </a:r>
            <a:r>
              <a:rPr lang="ru-RU" sz="2000" b="1" dirty="0" err="1" smtClean="0"/>
              <a:t>Казимировна</a:t>
            </a:r>
            <a:endParaRPr lang="ru-RU" sz="2000" b="1" dirty="0" smtClean="0"/>
          </a:p>
          <a:p>
            <a:r>
              <a:rPr lang="ru-RU" sz="2000" dirty="0" smtClean="0"/>
              <a:t>Начальник центра идеологической, воспитательной работы и педагогических инноваций учреждения образования «Могилевский государственный областной институт развития образования»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1500174"/>
            <a:ext cx="7786742" cy="37147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/>
              <a:t>	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Актуальные вопросы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организационно-методического сопровождения оздоровительной кампании 2024 года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3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План воспитательной работы ……..устанавливает </a:t>
            </a:r>
            <a:r>
              <a:rPr lang="ru-RU" b="1" dirty="0" smtClean="0"/>
              <a:t>мероприятия</a:t>
            </a:r>
            <a:r>
              <a:rPr lang="ru-RU" dirty="0" smtClean="0"/>
              <a:t> по реализации основных направлений воспитания обучающихся, </a:t>
            </a:r>
            <a:r>
              <a:rPr lang="ru-RU" b="1" dirty="0" smtClean="0"/>
              <a:t>сроки</a:t>
            </a:r>
            <a:r>
              <a:rPr lang="ru-RU" dirty="0" smtClean="0"/>
              <a:t>, </a:t>
            </a:r>
            <a:r>
              <a:rPr lang="ru-RU" b="1" dirty="0" smtClean="0"/>
              <a:t>место их проведения</a:t>
            </a:r>
            <a:r>
              <a:rPr lang="ru-RU" dirty="0" smtClean="0"/>
              <a:t>, </a:t>
            </a:r>
            <a:r>
              <a:rPr lang="ru-RU" b="1" dirty="0" smtClean="0"/>
              <a:t>участников</a:t>
            </a:r>
            <a:r>
              <a:rPr lang="ru-RU" dirty="0" smtClean="0"/>
              <a:t>, </a:t>
            </a:r>
            <a:r>
              <a:rPr lang="ru-RU" b="1" dirty="0" smtClean="0"/>
              <a:t>лиц, ответственных за  их проведение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6327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об образовании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ст.87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chemeClr val="bg1"/>
                </a:solidFill>
              </a:rPr>
              <a:t>работы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(в соответствии со ст. 95 Кодекса Республики Беларусь об образовании)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Основные направления воспитательной работы</a:t>
            </a:r>
            <a:br>
              <a:rPr lang="ru-RU" sz="2800" dirty="0" smtClean="0"/>
            </a:br>
            <a:r>
              <a:rPr lang="ru-RU" sz="2800" dirty="0" smtClean="0"/>
              <a:t> (в соответствии с Программой непрерывного воспитания детей и учащейся молодежи)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Идеологическое воспитание</a:t>
            </a:r>
          </a:p>
          <a:p>
            <a:r>
              <a:rPr lang="ru-RU" sz="1800" dirty="0" smtClean="0"/>
              <a:t>Гражданское и патриотическое воспитание</a:t>
            </a:r>
          </a:p>
          <a:p>
            <a:r>
              <a:rPr lang="be-BY" sz="1800" dirty="0" smtClean="0">
                <a:solidFill>
                  <a:srgbClr val="FF0000"/>
                </a:solidFill>
              </a:rPr>
              <a:t>Восп</a:t>
            </a:r>
            <a:r>
              <a:rPr lang="ru-RU" sz="1800" dirty="0" err="1" smtClean="0">
                <a:solidFill>
                  <a:srgbClr val="FF0000"/>
                </a:solidFill>
              </a:rPr>
              <a:t>итание</a:t>
            </a:r>
            <a:r>
              <a:rPr lang="ru-RU" sz="1800" dirty="0" smtClean="0">
                <a:solidFill>
                  <a:srgbClr val="FF0000"/>
                </a:solidFill>
              </a:rPr>
              <a:t> информационной культуры</a:t>
            </a:r>
          </a:p>
          <a:p>
            <a:r>
              <a:rPr lang="ru-RU" sz="1800" dirty="0" smtClean="0"/>
              <a:t>Духовно-нравственное воспитание</a:t>
            </a:r>
          </a:p>
          <a:p>
            <a:r>
              <a:rPr lang="ru-RU" sz="1800" dirty="0" smtClean="0"/>
              <a:t>Поликультурное воспитание</a:t>
            </a:r>
          </a:p>
          <a:p>
            <a:r>
              <a:rPr lang="ru-RU" sz="1800" dirty="0" smtClean="0"/>
              <a:t>Экологическое воспитание</a:t>
            </a:r>
          </a:p>
          <a:p>
            <a:r>
              <a:rPr lang="ru-RU" sz="1800" dirty="0" smtClean="0"/>
              <a:t>Воспитание культуры безопасной жизнедеятельности и здорового образа жизни</a:t>
            </a:r>
          </a:p>
          <a:p>
            <a:r>
              <a:rPr lang="ru-RU" sz="1800" dirty="0" smtClean="0"/>
              <a:t>Воспитание психологической культуры, стремления к самопознанию и саморазвитию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Правовое воспитание</a:t>
            </a:r>
          </a:p>
          <a:p>
            <a:r>
              <a:rPr lang="ru-RU" sz="1800" dirty="0" smtClean="0"/>
              <a:t>Семейное и </a:t>
            </a:r>
            <a:r>
              <a:rPr lang="ru-RU" sz="1800" dirty="0" err="1" smtClean="0"/>
              <a:t>гендерное</a:t>
            </a:r>
            <a:r>
              <a:rPr lang="ru-RU" sz="1800" dirty="0" smtClean="0"/>
              <a:t> воспитание</a:t>
            </a:r>
          </a:p>
          <a:p>
            <a:r>
              <a:rPr lang="ru-RU" sz="1800" dirty="0" smtClean="0"/>
              <a:t>Экономическое, трудовое и профессиональное воспитание</a:t>
            </a:r>
          </a:p>
          <a:p>
            <a:r>
              <a:rPr lang="ru-RU" sz="1800" dirty="0" smtClean="0"/>
              <a:t>Эстетическое воспитание</a:t>
            </a:r>
          </a:p>
          <a:p>
            <a:r>
              <a:rPr lang="ru-RU" sz="1800" dirty="0" smtClean="0"/>
              <a:t>Воспитание культуры быта и досуга</a:t>
            </a:r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об образовании 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286 п.4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от 19.07.2011 №89 «Об утверждении Положения о воспитательно-оздоровительном учреждении образования»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воспитательно-оздоровительном учреждении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(социально-педагогическом учреждении, специальном учебно-воспитательном учреждении, специальном лечебно-воспитательном учреждении)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создается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может создаваться попечительский совет.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от 19.07.2011 № 89 «Об утверждении Положения о воспитательно-оздоровительном учреждении образования»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Пребывание детей в лагере организуется в соответствии с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правилами внутреннего распорядка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утверждаемыми директором лагеря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внутреннего распорядка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u="sng" dirty="0" smtClean="0"/>
              <a:t>Для работников </a:t>
            </a:r>
            <a:r>
              <a:rPr lang="ru-RU" sz="2800" dirty="0" smtClean="0"/>
              <a:t>–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Правила внутреннего трудового распорядка </a:t>
            </a:r>
          </a:p>
          <a:p>
            <a:pPr marL="0" indent="0" algn="ctr">
              <a:buNone/>
            </a:pPr>
            <a:r>
              <a:rPr lang="ru-RU" sz="2800" u="sng" dirty="0" smtClean="0"/>
              <a:t>Для детей </a:t>
            </a:r>
            <a:r>
              <a:rPr lang="ru-RU" sz="2800" dirty="0" smtClean="0"/>
              <a:t>– 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Правила внутреннего распорядка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/>
              <a:t>Локальные правовые акты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Локальный акт в соответствии с Законом Республики Беларусь от 17.07.2018 № 130-З «О нормативных правовых актах» - это официальный документ, принятый (изданный) нормотворческим органом (должностным лицом), устанавливающий обязательные правила поведения в целях регулирования вопросов организации внутренней деятельности данного нормотворческого органа (его территориальных органов), подчиненных ему (входящих в его состав, систему) организаций</a:t>
            </a:r>
            <a:endParaRPr lang="ru-RU" sz="24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 локальным правовым актам организации относятся: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положения; </a:t>
            </a:r>
          </a:p>
          <a:p>
            <a:r>
              <a:rPr lang="ru-RU" sz="2800" dirty="0" smtClean="0"/>
              <a:t>инструкции;</a:t>
            </a:r>
          </a:p>
          <a:p>
            <a:r>
              <a:rPr lang="ru-RU" sz="2800" dirty="0" smtClean="0"/>
              <a:t>правила;</a:t>
            </a:r>
          </a:p>
          <a:p>
            <a:r>
              <a:rPr lang="ru-RU" sz="2800" dirty="0" smtClean="0"/>
              <a:t>регламенты;</a:t>
            </a:r>
          </a:p>
          <a:p>
            <a:r>
              <a:rPr lang="ru-RU" sz="2800" dirty="0" smtClean="0"/>
              <a:t>приказы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от 19.07.2011 № 89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Положения о воспитательно-оздоровительном учреждении образования» (п.35)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п. 35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При реализации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 дополнительного образования детей и молодежи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организуется работа лагерей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по профилям, направлениям деятельности…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49263" algn="just" eaLnBrk="1" hangingPunct="1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Постановлением Министерства образования Республики Беларусь от </a:t>
            </a:r>
            <a:r>
              <a:rPr lang="ru-RU" sz="35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20.10.2023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№ </a:t>
            </a:r>
            <a:r>
              <a:rPr lang="ru-RU" sz="3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325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«О типовых программах дополнительного образования детей и молодежи» утверждены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программы по  следующим профилям:</a:t>
            </a:r>
          </a:p>
          <a:p>
            <a:pPr indent="449263" algn="just" eaLnBrk="1" hangingPunct="1"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технический, спортивно-технический, туристско-краеведческий, эколого-биологический, физкультурно-спортивный, художественный,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художественно-речевой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социально-коммуникативный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, социально-экономический, социально-педагогический,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культурно-досуговый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, военно-патриотический,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интеллектуально-познавательный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, естественно-математический, общественно-гуманитарный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дополнительного образования детей и молодежи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204170"/>
          </a:xfrm>
        </p:spPr>
        <p:txBody>
          <a:bodyPr>
            <a:normAutofit/>
          </a:bodyPr>
          <a:lstStyle/>
          <a:p>
            <a:pPr algn="ctr"/>
            <a:r>
              <a:rPr lang="ru-RU" sz="36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об образовании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hangingPunct="0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 smtClean="0">
                <a:latin typeface="Times New Roman"/>
                <a:ea typeface="Times New Roman"/>
              </a:rPr>
              <a:t>РАЗДЕЛ XVI</a:t>
            </a:r>
            <a:r>
              <a:rPr lang="en-US" sz="2400" b="1" cap="all" dirty="0" smtClean="0">
                <a:latin typeface="Times New Roman"/>
                <a:ea typeface="Times New Roman"/>
              </a:rPr>
              <a:t>I</a:t>
            </a:r>
            <a:endParaRPr lang="ru-RU" sz="2400" b="1" cap="all" dirty="0" smtClean="0">
              <a:latin typeface="Times New Roman"/>
              <a:ea typeface="Times New Roman"/>
            </a:endParaRPr>
          </a:p>
          <a:p>
            <a:pPr marL="0" indent="0" algn="ctr" hangingPunc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cap="all" dirty="0" smtClean="0">
                <a:latin typeface="Times New Roman"/>
                <a:ea typeface="Times New Roman"/>
              </a:rPr>
              <a:t>ПОДДЕРЖКА </a:t>
            </a:r>
            <a:r>
              <a:rPr lang="ru-RU" sz="2400" cap="all" dirty="0" smtClean="0">
                <a:latin typeface="Times New Roman"/>
                <a:ea typeface="Times New Roman"/>
              </a:rPr>
              <a:t>ДЕТЕЙ, достигших высоких показателей в учебной и общественной Работе, </a:t>
            </a:r>
            <a:r>
              <a:rPr lang="ru-RU" sz="2400" b="1" cap="all" dirty="0" smtClean="0">
                <a:latin typeface="Times New Roman"/>
                <a:ea typeface="Times New Roman"/>
              </a:rPr>
              <a:t>детей, нуждающихся в оздоровлении</a:t>
            </a:r>
            <a:r>
              <a:rPr lang="ru-RU" sz="2400" cap="all" dirty="0" smtClean="0">
                <a:latin typeface="Times New Roman"/>
                <a:ea typeface="Times New Roman"/>
              </a:rPr>
              <a:t>, детей, признанных НАХОДЯЩИХСЯ В СОЦИАЛЬНО ОПАСНОМ ПОЛОЖЕНИИ, И ДЕТЕЙ, НУЖДАЮЩИХСЯ В ОСОБЫХ УСЛОВИЯХ ВОСПИТАНИЯ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об образовании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(ст. 289 п.6)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Оздоровительный лагерь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воспитательно-оздоровительное учреждение образования, которое реализует программу воспитания детей, нуждающихся в оздоровлении, образовательную программу дополнительного образования детей и молодежи, создает условия для проживания и питания детей, нуждающихся в оздоровлении, и расположено на территории, пригодной для организации оздоровления и отдыха.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об образовании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342900" algn="just"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Статья 294. Лица, осваивающие программы воспитания, их права и обязанности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ru-RU" dirty="0" smtClean="0">
              <a:latin typeface="Calibri"/>
              <a:ea typeface="Times New Roman"/>
              <a:cs typeface="Calibri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 smtClean="0">
                <a:latin typeface="Calibri"/>
                <a:ea typeface="Times New Roman"/>
                <a:cs typeface="Calibri"/>
              </a:rPr>
              <a:t>1.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Лица, осваивающие программы воспитания, являются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воспитанниками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Воспитанники воспитательно-оздоровительных учреждений образования пользуются правами, предусмотренными настоящим Кодексом для лиц, осваивающих содержание соответствующей образовательной программы.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об образовании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Статья 295. Воспитательный процесс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Воспитательный процесс - деятельность учреждений образования, иных организаций, которым в соответствии с законодательством предоставлено право осуществлять реализацию программы воспитания детей, нуждающихся в оздоровлении, по реализации программ воспитания.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6. Воспитательный процесс осуществляется непрерывно в течение календарного года, за исключением воспитательного процесса, организуемого в оздоровительных лагерях. 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Воспитательный процесс в оздоровительных лагерях осуществляется в каникулярный период, установленный при освоении содержания образовательных программ общего среднего образования.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7. Воспитательный процесс при реализации программы воспитания детей, достигших высоких показателей в учебной и общественной работе, программы воспитания детей, нуждающихся в оздоровлении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организуется в течение смены. Продолжительность смены не должна превышать двадцать один календарный день.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9. Воспитательный процесс в воспитательно-оздоровительных учреждениях образования осуществляется в отрядах или индивидуально. Наполняемость отряда не должна превышать 25 воспитанников.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10. Прием (зачисление) лиц в учреждения общего среднего образования, учреждения специального образования, центры, дворцы, иные организации, которым в соответствии с законодательством предоставлено право осуществлять реализацию программы воспитания детей, нуждающихся в оздоровлении, для освоения программы воспитания детей, нуждающихся в оздоровлении, осуществляется в порядке, определяемом 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положением о воспитательно-оздоровительном учреждении образования или его виде.</a:t>
            </a:r>
            <a:endParaRPr lang="ru-RU" sz="12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Министерство образования Республики Беларусь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4000"/>
              </a:lnSpc>
              <a:buNone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4000"/>
              </a:lnSpc>
              <a:spcAft>
                <a:spcPts val="0"/>
              </a:spcAft>
              <a:buNone/>
              <a:tabLst>
                <a:tab pos="219075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ПРОГРАММА</a:t>
            </a:r>
            <a:endParaRPr lang="ru-RU" sz="4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ВОСПИТАНИЯ ДЕТЕЙ, НУЖДАЮЩИХСЯ В ОЗДОРОВЛЕНИИ</a:t>
            </a:r>
            <a:endParaRPr lang="ru-RU" sz="4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  <a:cs typeface="Times New Roman"/>
              </a:rPr>
              <a:t>2023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ts val="1160"/>
              </a:lnSpc>
              <a:spcAft>
                <a:spcPts val="0"/>
              </a:spcAft>
              <a:buNone/>
              <a:tabLst>
                <a:tab pos="5334000" algn="l"/>
              </a:tabLst>
            </a:pPr>
            <a:r>
              <a:rPr lang="ru-RU" b="1" dirty="0">
                <a:latin typeface="Times New Roman"/>
                <a:ea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 </a:t>
            </a:r>
            <a:endParaRPr lang="ru-RU" sz="1800" spc="-10" dirty="0">
              <a:solidFill>
                <a:srgbClr val="000000"/>
              </a:solidFill>
              <a:latin typeface="SchoolBookC"/>
              <a:ea typeface="Times New Roman"/>
              <a:cs typeface="SchoolBook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27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799" y="676589"/>
            <a:ext cx="7348443" cy="97045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Воспитательно-оздоровительное пространство </a:t>
            </a:r>
            <a:r>
              <a:rPr lang="ru-RU" sz="2800" dirty="0" smtClean="0">
                <a:solidFill>
                  <a:srgbClr val="FFFFFF"/>
                </a:solidFill>
                <a:latin typeface="Calibri"/>
                <a:cs typeface="+mj-cs"/>
              </a:rPr>
              <a:t>пространство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81036" y="2222289"/>
            <a:ext cx="2791326" cy="42073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новой для ребенка среде следует создать все необходимые условия для улучшения его самочувствия (физического, психического) через организацию различных форм </a:t>
            </a:r>
            <a:r>
              <a:rPr lang="ru-RU" sz="1400" b="1" dirty="0" smtClean="0"/>
              <a:t>оздоровления</a:t>
            </a:r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just">
              <a:buNone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Оздоровление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– это комплекс мероприятий, направленных на повышение устойчивости к физическим, биологическим, психологическим, социальным факторам окружающей среды в целях укрепления здоровья.</a:t>
            </a:r>
            <a:endParaRPr lang="ru-RU" sz="1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27" y="2387065"/>
            <a:ext cx="5312844" cy="3832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917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планирующей документации программы воспитания детей, нуждающихся 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оздоровлении </a:t>
            </a:r>
          </a:p>
          <a:p>
            <a:pPr marL="109728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(разработаны Национальным институтом образования)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38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планирующей документации программы воспитания детей, нуждающихся в оздоровлении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500174"/>
            <a:ext cx="8750206" cy="502517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Планирующая документация программы воспитания детей, нуждающихся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планирующей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планирующей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документации: 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работы воспитательно-оздоровительного учреждения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 с детьми, нуждающимися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оздоровлении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 отряда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отряда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педагогических и иных сотрудников воспитательно-оздоровительного учреждения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312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1421</TotalTime>
  <Words>823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</vt:lpstr>
      <vt:lpstr>Кодекс Республики Беларусь об образовании</vt:lpstr>
      <vt:lpstr> Кодекс Республики Беларусь об образовании  (ст. 289 п.6)</vt:lpstr>
      <vt:lpstr>Кодекс Республики Беларусь об образовании</vt:lpstr>
      <vt:lpstr>Кодекс Республики Беларусь об образовании</vt:lpstr>
      <vt:lpstr>Министерство образования Республики Беларусь</vt:lpstr>
      <vt:lpstr>Воспитательно-оздоровительное пространство пространство</vt:lpstr>
      <vt:lpstr>Слайд 8</vt:lpstr>
      <vt:lpstr>Единые требования к планирующей документации программы воспитания детей, нуждающихся в оздоровлении  </vt:lpstr>
      <vt:lpstr>    Кодекс Республики Беларусь об образовании  (ст.87) работы  (в соответствии со ст. 95 Кодекса Республики Беларусь об образовании)</vt:lpstr>
      <vt:lpstr>Основные направления воспитательной работы  (в соответствии с Программой непрерывного воспитания детей и учащейся молодежи)</vt:lpstr>
      <vt:lpstr>Кодекс Республики Беларусь об образовании (ст. 286 п.4)  Постановление Министерства образования Республики Беларусь от 19.07.2011 №89 «Об утверждении Положения о воспитательно-оздоровительном учреждении образования»</vt:lpstr>
      <vt:lpstr>Постановление Министерства образования Республики Беларусь от 19.07.2011 № 89 «Об утверждении Положения о воспитательно-оздоровительном учреждении образования»</vt:lpstr>
      <vt:lpstr>Правила внутреннего распорядка</vt:lpstr>
      <vt:lpstr> Локальные правовые акты</vt:lpstr>
      <vt:lpstr>К локальным правовым актам организации относятся:</vt:lpstr>
      <vt:lpstr>Постановление Министерства образования Республики Беларусь от 19.07.2011 № 89  «Об утверждении Положения о воспитательно-оздоровительном учреждении образования» (п.35)</vt:lpstr>
      <vt:lpstr>Программы дополнительного образования детей и молодежи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 и методическое обеспечение деятельности воспитательно-оздоровительных  учреждений</dc:title>
  <dc:creator>Home</dc:creator>
  <cp:lastModifiedBy>Зайцева</cp:lastModifiedBy>
  <cp:revision>92</cp:revision>
  <dcterms:created xsi:type="dcterms:W3CDTF">2019-04-24T17:30:27Z</dcterms:created>
  <dcterms:modified xsi:type="dcterms:W3CDTF">2024-04-16T06:53:19Z</dcterms:modified>
</cp:coreProperties>
</file>